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77" r:id="rId8"/>
    <p:sldId id="262" r:id="rId9"/>
    <p:sldId id="263" r:id="rId10"/>
    <p:sldId id="264" r:id="rId11"/>
    <p:sldId id="279" r:id="rId12"/>
    <p:sldId id="265" r:id="rId13"/>
    <p:sldId id="266" r:id="rId14"/>
    <p:sldId id="267" r:id="rId15"/>
    <p:sldId id="280" r:id="rId16"/>
    <p:sldId id="268" r:id="rId17"/>
    <p:sldId id="269" r:id="rId18"/>
    <p:sldId id="281" r:id="rId19"/>
    <p:sldId id="270" r:id="rId20"/>
    <p:sldId id="271" r:id="rId21"/>
    <p:sldId id="272" r:id="rId22"/>
    <p:sldId id="273" r:id="rId23"/>
    <p:sldId id="282" r:id="rId24"/>
    <p:sldId id="283" r:id="rId25"/>
    <p:sldId id="275" r:id="rId26"/>
    <p:sldId id="27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690" autoAdjust="0"/>
  </p:normalViewPr>
  <p:slideViewPr>
    <p:cSldViewPr snapToGrid="0">
      <p:cViewPr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527C3-9356-F5F1-AA4C-838C1AE1B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8AF93B-9E9D-4510-1453-7B879E8660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1B524-D5E1-27C1-02F5-ADBB5B22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DAD-5671-403D-BD39-185CC224DA70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4CD4E-BC89-26CC-6753-FCBCE873D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7D53B-5534-EA14-8D47-37CC04B7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A1A6-44CD-4853-B637-0C601E35C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0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B9ED5-B194-348A-A2D7-F11D1379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10D45A-F35B-DCE3-6EF5-4799EB8C3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E47D6-A6C1-9F9B-402E-EFAEBB0B8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DAD-5671-403D-BD39-185CC224DA70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A8C9-6F64-3F6A-6618-441B33C8C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7702C-0428-B360-03F3-F6D14832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A1A6-44CD-4853-B637-0C601E35C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8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DCE741-398D-BEA9-1ECB-30B9AD1424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C327D9-239A-B488-DD18-AC9EA5CB3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80959-C2D3-600A-8EA1-7614A215A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DAD-5671-403D-BD39-185CC224DA70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DB47C-BAC0-58B5-A890-CB65C23C5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DE736-7E75-F78C-219C-8784F5F1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A1A6-44CD-4853-B637-0C601E35C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2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1D6AB-02C4-8F57-E998-81CAD8770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F5A02-AB9C-BF93-2E1A-3B3F3125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D92E5-3E87-B8DD-D969-853340ED0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DAD-5671-403D-BD39-185CC224DA70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9E1BC-54EE-8D5C-C619-060493398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C826E-E555-D680-9B29-0D7B8BF99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A1A6-44CD-4853-B637-0C601E35C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4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3C168-BBBB-F767-29AD-C92DCC696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3DB8E-5307-CD17-61C6-B04C24F38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69B66-2CCA-9B73-93ED-199F43AF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DAD-5671-403D-BD39-185CC224DA70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C5B87-88E7-4235-5BEE-6B1AFA91B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B46F5-391C-A942-AB80-2FEA0852C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A1A6-44CD-4853-B637-0C601E35C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8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3EA30-D3E3-8A3C-19BC-658433AEE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97D8C-04A1-556B-9DDE-EE5407ACCC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869731-4A87-A9DC-0999-03FDD2769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F0B827-A98F-2112-6DD6-B7FAE0A0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DAD-5671-403D-BD39-185CC224DA70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EDE18-E825-0494-F3B0-3E8B64A0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E2FE9-4DC7-A1CF-9A91-CBD9C8CE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A1A6-44CD-4853-B637-0C601E35C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3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288B9-A225-490F-8C6A-BA20E69BB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24759-7B74-AFBA-0270-CC2E94E46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A710A-B4DC-0753-F69C-50EF0685D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347FE3-A1D1-91F0-FCC6-FC423F100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8AB1D3-AE35-C1DB-E916-C3C2E65B97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E1210-C738-6059-F5F5-4554BA4D8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DAD-5671-403D-BD39-185CC224DA70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B87876-4DFB-7465-547A-958BF5D60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8F49CE-15A3-44FD-0020-D8708A848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A1A6-44CD-4853-B637-0C601E35C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8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B5A9-5D08-78E9-BA16-8F62A98F0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D8C292-2280-6966-7C52-F13390333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DAD-5671-403D-BD39-185CC224DA70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D0946-FA18-E98E-0128-8469F2813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F1D87A-CE95-D158-6EA2-3F7F5BF8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A1A6-44CD-4853-B637-0C601E35C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8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F367EF-4287-1EE4-DF3C-78464B9A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DAD-5671-403D-BD39-185CC224DA70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D87DCC-F2B5-EE65-50E1-EA1D2613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3A788A-E70D-AD1A-374B-21103D31F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A1A6-44CD-4853-B637-0C601E35C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4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266FD-3BD9-923A-174A-03865A328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8AAF8-EF30-1A3A-FCD9-B5A4EDE43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D3B8A8-3BEA-E4F5-AE54-8AECED6D8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875725-E1D4-C0F7-BD84-F5F952ABD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DAD-5671-403D-BD39-185CC224DA70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2F6F63-1DEB-C038-B69A-67CE25C4C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06B65A-158E-FF2E-4D2F-EEE501043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A1A6-44CD-4853-B637-0C601E35C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ED4FB-A8DA-699B-F63C-3CD9DEC6B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F6C1BF-DC8B-A75D-5F48-9AA1072709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BA7BAA-3BD1-6F43-3515-9EBAC9105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9ECFE-A465-34A9-CB24-4A3A73BA3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B2DAD-5671-403D-BD39-185CC224DA70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C7AF3-9BFC-D873-6F77-64E439FEB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9E5F-F372-201B-D490-1A42D6110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BA1A6-44CD-4853-B637-0C601E35C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7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F5F1D0-A26D-F0AB-4022-3AD435AA3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575A1-7177-05C0-E0F9-6991F00F8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DE25F-C333-D512-D21B-02991CDBAD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DAD-5671-403D-BD39-185CC224DA70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2E803-F603-56B5-F13C-F3C05B3EE0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94361-FB1F-972D-9C4B-D888826C6D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BA1A6-44CD-4853-B637-0C601E35C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8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E6543C5-5222-887F-9548-4BF4B556E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897" y="837398"/>
            <a:ext cx="9384206" cy="410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49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69C6FE7-1F19-132B-860D-DC9669AD3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131" y="847022"/>
            <a:ext cx="11675444" cy="6010978"/>
          </a:xfrm>
        </p:spPr>
        <p:txBody>
          <a:bodyPr>
            <a:normAutofit/>
          </a:bodyPr>
          <a:lstStyle/>
          <a:p>
            <a:pPr algn="l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Imaging shows a dysmorphic liver with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Enlarged caudate lobe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of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portal hypertension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esophageal varices, splenomegaly, and ascites are common, although they may be absent.</a:t>
            </a:r>
          </a:p>
          <a:p>
            <a:pPr algn="just"/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specific imaging test is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 or MRI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obtained at the arterial, portal, and late phases/ Patchy enhancement of the parenchyma (a so-called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mosaic pattern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appearing at the arterial phase, and disappearing at the portal or late phase, is indicative of sinusoidal dilatation or congestion.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Late-phase enhancement of variably extensive and broad reticular areas indicates fibrous tissue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3D35B7-3C34-6D5B-DD7F-AFEA3D547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74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833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69C6FE7-1F19-132B-860D-DC9669AD3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131" y="847022"/>
            <a:ext cx="11675444" cy="6010978"/>
          </a:xfrm>
        </p:spPr>
        <p:txBody>
          <a:bodyPr>
            <a:normAutofit/>
          </a:bodyPr>
          <a:lstStyle/>
          <a:p>
            <a:pPr algn="just"/>
            <a:r>
              <a:rPr lang="pt-BR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hepatic veins, IVC, or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may appear abnormal. </a:t>
            </a:r>
          </a:p>
          <a:p>
            <a:pPr algn="just">
              <a:lnSpc>
                <a:spcPct val="150000"/>
              </a:lnSpc>
            </a:pP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may be diffuse obliteration of the lumen (veins appearing as fibrous cord remnants) or dilatation upstream of a short-length stenosis, which may appear as a membrane or “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</a:p>
          <a:p>
            <a:pPr algn="just">
              <a:lnSpc>
                <a:spcPct val="150000"/>
              </a:lnSpc>
            </a:pP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Recent clots in the form of hyperattenuating material within the venous lumen may be seen, although they are not a common finding.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3D35B7-3C34-6D5B-DD7F-AFEA3D547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74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109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74220CA-3CCD-76AA-9199-243C8B7CA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4531" y="895149"/>
            <a:ext cx="11482938" cy="5890661"/>
          </a:xfrm>
        </p:spPr>
        <p:txBody>
          <a:bodyPr>
            <a:normAutofit/>
          </a:bodyPr>
          <a:lstStyle/>
          <a:p>
            <a:pPr algn="just"/>
            <a:r>
              <a:rPr lang="en-US" sz="2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Venovenous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collaterals, mostly intrahepatic but also extrahepatic, are usually present at varying degrees of development.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patients with obstruction of the terminal portion of the inferior vena cava, </a:t>
            </a:r>
            <a:r>
              <a:rPr lang="en-US" sz="2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cavocaval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collaterals can develop. </a:t>
            </a:r>
          </a:p>
          <a:p>
            <a:pPr algn="just"/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time of diagnosis,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hepatic and portal venous obstructions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seen together in approximately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20%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patients.</a:t>
            </a:r>
          </a:p>
          <a:p>
            <a:pPr algn="just"/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common to find parenchymal nodules of various sizes and numbers.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AEE4FB-1217-228F-5A2C-DEA13A02D3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74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11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1590E52-166F-0CBE-A3E3-297B20C1A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133" y="1043161"/>
            <a:ext cx="10943924" cy="5659655"/>
          </a:xfrm>
        </p:spPr>
        <p:txBody>
          <a:bodyPr>
            <a:normAutofit/>
          </a:bodyPr>
          <a:lstStyle/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histopathological changes (ischemic liver cell loss, sinusoidal dilatation, and perisinusoidal fibrosis) predominate in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centrilobular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areas. </a:t>
            </a:r>
          </a:p>
          <a:p>
            <a:pPr algn="just"/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Fibrosis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eventually evolve to cirrhosis, with altered hepatic venules at the periphery and a portal tract at the center of the Nodules</a:t>
            </a:r>
          </a:p>
          <a:p>
            <a:pPr algn="just"/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Microscopic and macroscopic hepatocellular nodules (nodular regenerative hyperplasia and focal nodular hyperplasia) are common</a:t>
            </a:r>
          </a:p>
          <a:p>
            <a:pPr algn="just"/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Hepatocellular carcinoma may develop over time, with a 10-year cumulative incidence of approximately 10%.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BAB722-949F-B4FC-72FE-76F25F771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138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A1712E7-0569-AE1E-F67B-5B38DC435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514" y="1020278"/>
            <a:ext cx="11174930" cy="532277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BCS is most easily diagnosed by identifying obstruction of the hepatic venous system on imaging.</a:t>
            </a:r>
          </a:p>
          <a:p>
            <a:pPr algn="just"/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Doppler ultrasonography is highly sensitive when performed by a skilled operator.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Similarly, CT or MRI, performed before and after injection of a vascular contrast agent, requires expertise for the most useful description of the obstructed vessels </a:t>
            </a:r>
          </a:p>
          <a:p>
            <a:pPr algn="just"/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approximately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1%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patients with BCS, liver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biopsy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performed for an unexplained liver disease shows so-called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small-vein BCS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even though the gross hepatic venous outflow tract is fully patent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10BE3F-94C0-3527-7D1C-F945A013B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9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703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A1712E7-0569-AE1E-F67B-5B38DC435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133" y="1020278"/>
            <a:ext cx="11588816" cy="5688530"/>
          </a:xfrm>
        </p:spPr>
        <p:txBody>
          <a:bodyPr>
            <a:normAutofit/>
          </a:bodyPr>
          <a:lstStyle/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 of HCC is challenging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Serum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alpha-fetoprotein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levels exceeding 15 ng/ml appear to have a specificity of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95%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 or MRI is needed (or both are needed) for the characterization of hepatic nodules.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Washout of contrast material at the portal or late phase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only 67% specificity for hepatocellular carcinoma in patients with BCS</a:t>
            </a:r>
          </a:p>
          <a:p>
            <a:pPr algn="just"/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MRI performed with the administration of </a:t>
            </a:r>
            <a:r>
              <a:rPr lang="en-US" sz="2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hepatospecific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contrast agents may show patterns that can be helpful in characterizing hepatic nodules.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one study, benign lesions showed homogeneous or peripheral hyperintensity on hepatobiliary imaging, whereas hepatocellular carcinomas were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homogeneously hypointense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10BE3F-94C0-3527-7D1C-F945A013B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9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7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A6E0232-09E9-B515-A9AF-262D21EB4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383" y="962526"/>
            <a:ext cx="10369617" cy="429527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seems reasonable to recommend screening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6 months 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 combination of serum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alpha-fetoprotein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measurement and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liver imaging 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performed by an experienced </a:t>
            </a:r>
            <a:r>
              <a:rPr lang="en-US" sz="3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ultrasonographer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screening for hepatocellular carcinoma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34C8F0-7685-AF61-4D66-007B3F989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9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309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032CA4-0063-9DDE-2C0F-D5448D2A2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381" y="1087654"/>
            <a:ext cx="11656194" cy="5611529"/>
          </a:xfrm>
        </p:spPr>
        <p:txBody>
          <a:bodyPr>
            <a:normAutofit/>
          </a:bodyPr>
          <a:lstStyle/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BCS is associated with high mortality (&gt;80% at 3 years).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markedly changes if the diagnosis is established early and adequate management is provided. </a:t>
            </a:r>
          </a:p>
          <a:p>
            <a:pPr algn="just"/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BCS is managed appropriately, survival at 5 years exceeds 80%</a:t>
            </a:r>
          </a:p>
          <a:p>
            <a:pPr algn="just"/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level &gt;5 ULN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presentation and that does not decrease rapidly in the next few days has been associated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poor outcome</a:t>
            </a: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233C35-F86C-F428-A80C-8D731F239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108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976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032CA4-0063-9DDE-2C0F-D5448D2A2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381" y="1087654"/>
            <a:ext cx="11656194" cy="561152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prognostic scores have been developed.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 of which are useful in classifying the severity of BCS.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BCS-TIPS prognostic score was developed to predict the outcome in patients with BCS who are considered to be candidates for placement of a TIPS. the score can be used as a guide but not as the basis for definitive clinical decisions.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233C35-F86C-F428-A80C-8D731F239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108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659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4444396-5601-3985-0A8F-BD9162275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83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A3BD06E-31E6-C72C-429B-9F710B4FFF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718" y="454577"/>
            <a:ext cx="11492564" cy="5705591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3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Budd–Chiari syndrome (BCS)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-US" sz="3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Spontaneously fatal disease and characterized by an obstruction of the hepatic venous outflow tract due to thrombosis or a primary disease of the venous wall</a:t>
            </a:r>
          </a:p>
          <a:p>
            <a:pPr algn="just">
              <a:lnSpc>
                <a:spcPct val="110000"/>
              </a:lnSpc>
            </a:pPr>
            <a:r>
              <a:rPr lang="en-US" sz="3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en-US" sz="3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 of BCS is extremely </a:t>
            </a:r>
            <a:r>
              <a:rPr lang="en-US" sz="3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rare</a:t>
            </a:r>
          </a:p>
          <a:p>
            <a:pPr algn="just">
              <a:lnSpc>
                <a:spcPct val="110000"/>
              </a:lnSpc>
            </a:pPr>
            <a:r>
              <a:rPr lang="en-US" sz="3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median age at diagnosis is </a:t>
            </a:r>
            <a:r>
              <a:rPr lang="en-US" sz="3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 to 40 </a:t>
            </a:r>
            <a:r>
              <a:rPr lang="en-US" sz="3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years. </a:t>
            </a:r>
          </a:p>
          <a:p>
            <a:pPr algn="just">
              <a:lnSpc>
                <a:spcPct val="110000"/>
              </a:lnSpc>
            </a:pPr>
            <a:r>
              <a:rPr lang="en-US" sz="3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two sexes appear to be </a:t>
            </a:r>
            <a:r>
              <a:rPr lang="en-US" sz="3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equally</a:t>
            </a:r>
            <a:r>
              <a:rPr lang="en-US" sz="3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affected.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034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2CACD6E-E7CE-F6E2-BE0A-BEC145FCA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907" y="1116530"/>
            <a:ext cx="11348185" cy="555377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BCS includes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the underlying prothrombotic disorder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restoration of hepatic venous outflow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Until the latter is achieved,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portal hypertension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diuretics as treatment for ascites and NSBB as prophylaxis for variceal bleeding) is strongly recommended for patients with BCS</a:t>
            </a:r>
          </a:p>
          <a:p>
            <a:pPr algn="just"/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prompt diagnosis of the underlying prothrombotic disorder and specific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for that disorder prevent thrombotic progression and markedly influence the outcome.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especially true in the cases of myeloproliferative neoplasms and PNH for which treatments directed toward the causes of the disease have better outcomes than anticoagulant therapy alone.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4527ED-F344-EF42-0FAB-58CA8529B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31" y="-1"/>
            <a:ext cx="12192000" cy="111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12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4CDE78D-5719-8995-4028-AA1291A2C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843" y="1241658"/>
            <a:ext cx="11498981" cy="5236143"/>
          </a:xfrm>
        </p:spPr>
        <p:txBody>
          <a:bodyPr>
            <a:normAutofit/>
          </a:bodyPr>
          <a:lstStyle/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patients with BCS should receive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term anticoagulant therapy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even in the absence of a recognized prothrombotic disorder.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aim of anticoagulation is to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 the progression of thrombosis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probability of achieving recanalization of the obstructed hepatic veins is very low.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 of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LMWH followed by a vitamin K antagonist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once the patient is in a stable condition, is the most common approach</a:t>
            </a:r>
          </a:p>
          <a:p>
            <a:pPr algn="just"/>
            <a:r>
              <a:rPr lang="en-US" sz="2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UFH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best avoided because of a particularly high risk of HIT.</a:t>
            </a:r>
          </a:p>
          <a:p>
            <a:pPr algn="just"/>
            <a:r>
              <a:rPr lang="en-US" sz="2800" b="1" i="0" u="none" strike="noStrike" baseline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oral anticoagulants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also appear to be effective and safe for long-term anticoagulation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CCCA07-94FC-56B4-4639-38E20FD17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31" y="-1"/>
            <a:ext cx="12192000" cy="111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025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F19C0F4-53F9-85BD-7C7C-FF5245483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882" y="1194736"/>
            <a:ext cx="11694695" cy="5663264"/>
          </a:xfrm>
        </p:spPr>
        <p:txBody>
          <a:bodyPr>
            <a:normAutofit/>
          </a:bodyPr>
          <a:lstStyle/>
          <a:p>
            <a:pPr algn="just"/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very selective cases of recent thrombosis, </a:t>
            </a:r>
            <a:r>
              <a:rPr lang="en-US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mechanical and chemical thrombolysis after catheterization 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thrombosed hepatic vein may help to restore venous outflow.</a:t>
            </a:r>
          </a:p>
          <a:p>
            <a:pPr algn="just"/>
            <a:r>
              <a:rPr lang="en-US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Bleeding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complications can occur and may even be fatal.</a:t>
            </a:r>
          </a:p>
          <a:p>
            <a:pPr algn="just"/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Thrombolysis should be performed only in </a:t>
            </a:r>
            <a:r>
              <a:rPr lang="en-US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tertiary centers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cases of segmental vein stenosis affecting the IVC or a hepatic vein, </a:t>
            </a:r>
            <a:r>
              <a:rPr lang="en-US" b="1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percutaneous transluminal angioplasty with or without stenting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restore physiologic hepatic venous outflow and relieve symptoms. </a:t>
            </a:r>
          </a:p>
          <a:p>
            <a:pPr algn="just"/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Asian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cohorts, IVC obstruction predominates, and this strategy is effective in more than </a:t>
            </a:r>
            <a:r>
              <a:rPr lang="en-US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patients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populations, such obstruction is more unusual, and this therapeutic approach, used alone, appears to be successful in only </a:t>
            </a:r>
            <a:r>
              <a:rPr lang="en-US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10%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patients</a:t>
            </a:r>
          </a:p>
          <a:p>
            <a:pPr algn="just"/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initially recommend angioplasty, reserving stenting for cases in which angioplasty is unsuccessful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9E92AB-7002-42B8-3B7A-9E0C00737B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31" y="-1"/>
            <a:ext cx="12192000" cy="111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943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A5A22E9-E631-591D-C575-EE45D3072D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959" y="1183907"/>
            <a:ext cx="11855119" cy="5428648"/>
          </a:xfrm>
        </p:spPr>
        <p:txBody>
          <a:bodyPr>
            <a:normAutofit/>
          </a:bodyPr>
          <a:lstStyle/>
          <a:p>
            <a:pPr algn="just"/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patients in whom the disease progresses, the next step is to decompress the liver by converting the portal system to an outflow tract. </a:t>
            </a:r>
          </a:p>
          <a:p>
            <a:pPr algn="just"/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present, placement of a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TIPS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preferred Method. </a:t>
            </a:r>
          </a:p>
          <a:p>
            <a:pPr algn="just"/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TIPS placement should be performed only in centers with expertise in this treatment. </a:t>
            </a:r>
          </a:p>
          <a:p>
            <a:pPr algn="just"/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treatment has a high success rate, with 5-year liver transplantation–free survival of </a:t>
            </a:r>
            <a:r>
              <a:rPr lang="en-US" sz="32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78%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489E06-4702-D6DB-B8BA-2F5BDD6AC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31" y="-1"/>
            <a:ext cx="12192000" cy="111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6002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A5A22E9-E631-591D-C575-EE45D3072D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959" y="1183907"/>
            <a:ext cx="11855119" cy="5428648"/>
          </a:xfrm>
        </p:spPr>
        <p:txBody>
          <a:bodyPr>
            <a:normAutofit/>
          </a:bodyPr>
          <a:lstStyle/>
          <a:p>
            <a:pPr algn="just"/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Liver transplantation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generally the last option for patients in whom other treatments have failed or ineligible, although transplantation may be performed early in patients with liver failure.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patients may undergo TIPS placement as a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bridge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transplantation in order to improve liver function.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underlying prothrombotic disease leading to BCS may be cured with transplantation, such as in the case of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 C or S deficiency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in patients with other underlying conditions (e.g., </a:t>
            </a:r>
            <a:r>
              <a:rPr lang="en-US" sz="2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myeloproliferative neoplasms and APS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specific therapies should be continued, and the patients should be closely monitored to prevent or detect recurrent thrombotic complications.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489E06-4702-D6DB-B8BA-2F5BDD6AC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31" y="-1"/>
            <a:ext cx="12192000" cy="111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6496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5834CED-8CE2-CB82-7766-5A5A71B38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60" y="1014654"/>
            <a:ext cx="11434813" cy="584334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Retrospective observational studies have shown a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maternal outcome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treated patients with BCS during pregnancy.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of miscarriage or premature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birth is increased.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</a:t>
            </a:r>
            <a:r>
              <a:rPr lang="en-US" sz="28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pregnancy reaches 20 weeks of gestation, birth of a live baby is the rule.</a:t>
            </a:r>
          </a:p>
          <a:p>
            <a:pPr algn="just"/>
            <a:r>
              <a:rPr lang="en-US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b="1" i="0" u="none" strike="noStrike" baseline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regnancy is not contraindicated for women with BCS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Anticoagulant therapy should be maintained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pregnancy and in the postpartum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period. </a:t>
            </a:r>
          </a:p>
          <a:p>
            <a:pPr algn="just"/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LMWH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indicated because vitamin K antagonists carry a risk of teratogenicity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should be screened for </a:t>
            </a:r>
            <a:r>
              <a:rPr lang="en-US" sz="2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portopulmonary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hypertension, which can worsen during pregnancy.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 for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esophageal varices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recommended during the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trimester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if the patient is not already taking a beta-blocker, in order to provide appropriate prophylaxis, although varices have been rare among reported cases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A0C037-C177-E0B6-1025-B3418B088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7376"/>
            <a:ext cx="12192000" cy="108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1241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43DB699-0F0D-BEE3-DA54-0FE9EE5A5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137" y="1369054"/>
            <a:ext cx="11405937" cy="4601015"/>
          </a:xfrm>
        </p:spPr>
        <p:txBody>
          <a:bodyPr>
            <a:normAutofit/>
          </a:bodyPr>
          <a:lstStyle/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BCS is a rare disease primarily affecting young adults.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its high lethality and good response to therapy, BCS should be considered in any patient with liver disease.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with BCS usually have an underlying associated prothrombotic condition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underlying pathophysiology is unclear in many patients, and it is difficult to apply prognostic tools to individual patients.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BD2DF6-60C9-134F-6711-F9D0DFEB9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"/>
            <a:ext cx="12192000" cy="102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26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12DBFCD-D91A-B076-1E80-60C96F70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136" y="1087655"/>
            <a:ext cx="11608066" cy="5505650"/>
          </a:xfrm>
        </p:spPr>
        <p:txBody>
          <a:bodyPr>
            <a:normAutofit/>
          </a:bodyPr>
          <a:lstStyle/>
          <a:p>
            <a:pPr algn="just"/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underlying disorder, such as a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hereditary or an acquired hypercoagulable state 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found in approximately 75% of patients</a:t>
            </a:r>
          </a:p>
          <a:p>
            <a:pPr algn="just"/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third 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patients,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one 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prothrombotic condition is identified</a:t>
            </a:r>
          </a:p>
          <a:p>
            <a:pPr algn="just"/>
            <a:r>
              <a:rPr lang="en-US" sz="3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BCS 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develop during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pregnancy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in the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postpartum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period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in these situations, BCS is often associated with an underlying prothrombotic disorder.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approximately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20%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patients with suspected BCS, the evaluation is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disease is classified as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idiopathic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AB01CF-FCF3-E97F-F32A-7B0154A99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8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840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4219BC-B3FC-018F-2B1A-44A45BA606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04"/>
          <a:stretch/>
        </p:blipFill>
        <p:spPr>
          <a:xfrm>
            <a:off x="2319689" y="0"/>
            <a:ext cx="8219974" cy="6858000"/>
          </a:xfrm>
          <a:prstGeom prst="rect">
            <a:avLst/>
          </a:prstGeom>
          <a:solidFill>
            <a:schemeClr val="accent2"/>
          </a:solidFill>
        </p:spPr>
      </p:pic>
    </p:spTree>
    <p:extLst>
      <p:ext uri="{BB962C8B-B14F-4D97-AF65-F5344CB8AC3E}">
        <p14:creationId xmlns:p14="http://schemas.microsoft.com/office/powerpoint/2010/main" val="114050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564D2A4-4EFF-A5BA-73C9-B81CB653A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884" y="1010653"/>
            <a:ext cx="11608067" cy="5524901"/>
          </a:xfrm>
        </p:spPr>
        <p:txBody>
          <a:bodyPr>
            <a:normAutofit fontScale="92500"/>
          </a:bodyPr>
          <a:lstStyle/>
          <a:p>
            <a:pPr algn="l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Liver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congestion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due to chronic hepatic venous obstruction leads to the development of hepatic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fibrosis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l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fibrotic response is triggered by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hepatocyte ischemia and necrosis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together with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sinusoidal thrombosis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l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sinusoidal pressure causes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ascites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and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portal hypertension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Acute ischemic liver injury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resulting from an abrupt occlusion can induce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liver dysfunction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Compensatory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mechanisms include the development of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intrahepatic collaterals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arterial blood flow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l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focal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imbalance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portal and arterial perfusion is responsible for the development of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regenerative or neoplastic nodules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hepatocytes in </a:t>
            </a:r>
            <a:r>
              <a:rPr lang="en-US" sz="2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hyperarterialized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areas</a:t>
            </a:r>
          </a:p>
          <a:p>
            <a:pPr algn="l"/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HCC </a:t>
            </a:r>
            <a:r>
              <a:rPr lang="en-US" sz="28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arising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context of BCS is due to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elevated hepatic arterial blood flow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63A65B-4C7A-8B28-1612-48A72D27F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86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8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24B7B51-F917-D54F-B429-95A3D0433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4530" y="1299411"/>
            <a:ext cx="11482939" cy="5558589"/>
          </a:xfrm>
        </p:spPr>
        <p:txBody>
          <a:bodyPr>
            <a:normAutofit/>
          </a:bodyPr>
          <a:lstStyle/>
          <a:p>
            <a:pPr algn="just"/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Myeloproliferative neoplasm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most frequent underlying condition leading to BCS.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should be performed for Janus kinase 2 (</a:t>
            </a:r>
            <a:r>
              <a:rPr lang="en-US" sz="28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JAK2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including V617F and exon 12 mutations, and </a:t>
            </a:r>
            <a:r>
              <a:rPr lang="en-US" sz="28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CALR and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MPL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genetic tests are usually performed sequentially; if the test for </a:t>
            </a:r>
            <a:r>
              <a:rPr lang="en-US" sz="28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JAK2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V617F is negative, then tests for </a:t>
            </a:r>
            <a:r>
              <a:rPr lang="en-US" sz="28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JAK2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exon 12 mutations and for </a:t>
            </a:r>
            <a:r>
              <a:rPr lang="en-US" sz="28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CALR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MPL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mutations are performed.</a:t>
            </a:r>
          </a:p>
          <a:p>
            <a:pPr algn="l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disorders include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 V Leiden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(which is twice in BCS) and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PNH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APS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l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Tests for inherited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 C, protein S, and antithrombin deficiencies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also be performed</a:t>
            </a:r>
            <a:endParaRPr lang="en-US" sz="40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EEBE66-A89A-DB09-5BD7-AE8917C0A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129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918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24B7B51-F917-D54F-B429-95A3D0433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4530" y="2011680"/>
            <a:ext cx="11482939" cy="4846320"/>
          </a:xfrm>
        </p:spPr>
        <p:txBody>
          <a:bodyPr>
            <a:normAutofit/>
          </a:bodyPr>
          <a:lstStyle/>
          <a:p>
            <a:pPr algn="just"/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factors such as abdominal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inflammatory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diseases, and local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trauma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been reported, they are much less frequent in patients with BCS than in patients with thrombosis of the </a:t>
            </a:r>
            <a:r>
              <a:rPr lang="en-US" sz="32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portomesenteric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axis.</a:t>
            </a:r>
          </a:p>
          <a:p>
            <a:pPr algn="just"/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OCP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pregnancy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immediate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postpartum</a:t>
            </a: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 are well-known prothrombotic factors that may increase the risk of BCS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EEBE66-A89A-DB09-5BD7-AE8917C0A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129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916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4D6BCDD-DFF0-F442-B30A-A7AB4CB73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009" y="1135780"/>
            <a:ext cx="11405938" cy="5313145"/>
          </a:xfrm>
        </p:spPr>
        <p:txBody>
          <a:bodyPr>
            <a:normAutofit/>
          </a:bodyPr>
          <a:lstStyle/>
          <a:p>
            <a:pPr algn="just"/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absence of clinical manifestations is not rare</a:t>
            </a:r>
          </a:p>
          <a:p>
            <a:pPr algn="just"/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combination of abdominal pain, fever, an enlarged liver, and ascites of recent onset, which is regarded as suggestive of BCS, is far from common</a:t>
            </a:r>
          </a:p>
          <a:p>
            <a:pPr algn="just"/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important to evaluate for an obstructed hepatic venous outflow tract </a:t>
            </a:r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any patient with any form of acute or persistent liver anomalies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presence of large, subcutaneous </a:t>
            </a:r>
            <a:r>
              <a:rPr lang="en-US" sz="28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cavocaval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collaterals on the trunk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seen on physical examination, is a specific manifestation of an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obstruction of the IVC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allows for a rapid diagnosis.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BF94BE-31F0-6021-84A3-0CBD27EC10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102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068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F5747D2-8519-0115-AFEB-846FF78E8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887" y="1126156"/>
            <a:ext cx="10741793" cy="5731844"/>
          </a:xfrm>
        </p:spPr>
        <p:txBody>
          <a:bodyPr>
            <a:normAutofit/>
          </a:bodyPr>
          <a:lstStyle/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Serum aminotransferase activity tends to be markedly increased in the acute clinical presentation, with a possible rapid decrease that is reminiscent of acute ischemic liver injury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Tests for liver dysfunction (serum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bilirubin and albumin and INR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show varying degrees of alteration.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Blood-cell counts may show the usual features of hypersplenism related to portal hypertension.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many patients with underlying myeloproliferative neoplasms, obvious features of portal hypertension, including splenomegaly, contrast with platelet counts above 200,000 × 109 per liter. </a:t>
            </a:r>
          </a:p>
          <a:p>
            <a:pPr algn="just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SAAG 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ascites increases the suspicion for BCS.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E424D4-5AE2-474F-3418-925D8515C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3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698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1983</Words>
  <Application>Microsoft Office PowerPoint</Application>
  <PresentationFormat>Widescreen</PresentationFormat>
  <Paragraphs>115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Mozhde Mosalla</dc:creator>
  <cp:lastModifiedBy>Mozhde Mosalla</cp:lastModifiedBy>
  <cp:revision>29</cp:revision>
  <dcterms:created xsi:type="dcterms:W3CDTF">2023-05-06T19:28:09Z</dcterms:created>
  <dcterms:modified xsi:type="dcterms:W3CDTF">2023-05-07T21:20:02Z</dcterms:modified>
</cp:coreProperties>
</file>